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Kollektif Bold" charset="1" panose="020B0604020101010102"/>
      <p:regular r:id="rId13"/>
    </p:embeddedFont>
    <p:embeddedFont>
      <p:font typeface="Nunito" charset="1" panose="00000500000000000000"/>
      <p:regular r:id="rId14"/>
    </p:embeddedFont>
    <p:embeddedFont>
      <p:font typeface="Nunito Bold" charset="1" panose="00000800000000000000"/>
      <p:regular r:id="rId15"/>
    </p:embeddedFont>
    <p:embeddedFont>
      <p:font typeface="Kollektif" charset="1" panose="020B0604020101010102"/>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9FCF3"/>
        </a:solidFill>
      </p:bgPr>
    </p:bg>
    <p:spTree>
      <p:nvGrpSpPr>
        <p:cNvPr id="1" name=""/>
        <p:cNvGrpSpPr/>
        <p:nvPr/>
      </p:nvGrpSpPr>
      <p:grpSpPr>
        <a:xfrm>
          <a:off x="0" y="0"/>
          <a:ext cx="0" cy="0"/>
          <a:chOff x="0" y="0"/>
          <a:chExt cx="0" cy="0"/>
        </a:xfrm>
      </p:grpSpPr>
      <p:sp>
        <p:nvSpPr>
          <p:cNvPr name="Freeform 2" id="2"/>
          <p:cNvSpPr/>
          <p:nvPr/>
        </p:nvSpPr>
        <p:spPr>
          <a:xfrm flipH="false" flipV="false" rot="-1204608">
            <a:off x="-6279759" y="3735639"/>
            <a:ext cx="11505544" cy="11045322"/>
          </a:xfrm>
          <a:custGeom>
            <a:avLst/>
            <a:gdLst/>
            <a:ahLst/>
            <a:cxnLst/>
            <a:rect r="r" b="b" t="t" l="l"/>
            <a:pathLst>
              <a:path h="11045322" w="11505544">
                <a:moveTo>
                  <a:pt x="0" y="0"/>
                </a:moveTo>
                <a:lnTo>
                  <a:pt x="11505544" y="0"/>
                </a:lnTo>
                <a:lnTo>
                  <a:pt x="11505544" y="11045322"/>
                </a:lnTo>
                <a:lnTo>
                  <a:pt x="0" y="11045322"/>
                </a:lnTo>
                <a:lnTo>
                  <a:pt x="0" y="0"/>
                </a:lnTo>
                <a:close/>
              </a:path>
            </a:pathLst>
          </a:custGeom>
          <a:blipFill>
            <a:blip r:embed="rId2"/>
            <a:stretch>
              <a:fillRect l="0" t="0" r="0" b="0"/>
            </a:stretch>
          </a:blipFill>
        </p:spPr>
      </p:sp>
      <p:grpSp>
        <p:nvGrpSpPr>
          <p:cNvPr name="Group 3" id="3"/>
          <p:cNvGrpSpPr/>
          <p:nvPr/>
        </p:nvGrpSpPr>
        <p:grpSpPr>
          <a:xfrm rot="0">
            <a:off x="400757" y="590468"/>
            <a:ext cx="11455250" cy="3011912"/>
            <a:chOff x="0" y="0"/>
            <a:chExt cx="15273667" cy="4015883"/>
          </a:xfrm>
        </p:grpSpPr>
        <p:sp>
          <p:nvSpPr>
            <p:cNvPr name="TextBox 4" id="4"/>
            <p:cNvSpPr txBox="true"/>
            <p:nvPr/>
          </p:nvSpPr>
          <p:spPr>
            <a:xfrm rot="0">
              <a:off x="0" y="-9525"/>
              <a:ext cx="15273667" cy="3591140"/>
            </a:xfrm>
            <a:prstGeom prst="rect">
              <a:avLst/>
            </a:prstGeom>
          </p:spPr>
          <p:txBody>
            <a:bodyPr anchor="t" rtlCol="false" tIns="0" lIns="0" bIns="0" rIns="0">
              <a:spAutoFit/>
            </a:bodyPr>
            <a:lstStyle/>
            <a:p>
              <a:pPr algn="l">
                <a:lnSpc>
                  <a:spcPts val="5287"/>
                </a:lnSpc>
              </a:pPr>
              <a:r>
                <a:rPr lang="en-US" sz="4406" b="true">
                  <a:solidFill>
                    <a:srgbClr val="000000"/>
                  </a:solidFill>
                  <a:latin typeface="Kollektif Bold"/>
                  <a:ea typeface="Kollektif Bold"/>
                  <a:cs typeface="Kollektif Bold"/>
                  <a:sym typeface="Kollektif Bold"/>
                </a:rPr>
                <a:t>PaccMann</a:t>
              </a:r>
              <a:r>
                <a:rPr lang="en-US" sz="4406" b="true">
                  <a:solidFill>
                    <a:srgbClr val="000000"/>
                  </a:solidFill>
                  <a:latin typeface="Kollektif Bold"/>
                  <a:ea typeface="Kollektif Bold"/>
                  <a:cs typeface="Kollektif Bold"/>
                  <a:sym typeface="Kollektif Bold"/>
                </a:rPr>
                <a:t>RL</a:t>
              </a:r>
              <a:r>
                <a:rPr lang="en-US" sz="4406" b="true">
                  <a:solidFill>
                    <a:srgbClr val="000000"/>
                  </a:solidFill>
                  <a:latin typeface="Kollektif Bold"/>
                  <a:ea typeface="Kollektif Bold"/>
                  <a:cs typeface="Kollektif Bold"/>
                  <a:sym typeface="Kollektif Bold"/>
                </a:rPr>
                <a:t>: De novo generation of hit-like anticancer molecules from transcriptomic data via reinforcement learning</a:t>
              </a:r>
            </a:p>
            <a:p>
              <a:pPr algn="l">
                <a:lnSpc>
                  <a:spcPts val="5287"/>
                </a:lnSpc>
              </a:pPr>
            </a:p>
          </p:txBody>
        </p:sp>
        <p:sp>
          <p:nvSpPr>
            <p:cNvPr name="TextBox 5" id="5"/>
            <p:cNvSpPr txBox="true"/>
            <p:nvPr/>
          </p:nvSpPr>
          <p:spPr>
            <a:xfrm rot="0">
              <a:off x="0" y="3781936"/>
              <a:ext cx="14275953" cy="233947"/>
            </a:xfrm>
            <a:prstGeom prst="rect">
              <a:avLst/>
            </a:prstGeom>
          </p:spPr>
          <p:txBody>
            <a:bodyPr anchor="t" rtlCol="false" tIns="0" lIns="0" bIns="0" rIns="0">
              <a:spAutoFit/>
            </a:bodyPr>
            <a:lstStyle/>
            <a:p>
              <a:pPr algn="l">
                <a:lnSpc>
                  <a:spcPts val="1480"/>
                </a:lnSpc>
              </a:pPr>
              <a:r>
                <a:rPr lang="en-US" sz="1057">
                  <a:solidFill>
                    <a:srgbClr val="000000"/>
                  </a:solidFill>
                  <a:latin typeface="Nunito"/>
                  <a:ea typeface="Nunito"/>
                  <a:cs typeface="Nunito"/>
                  <a:sym typeface="Nunito"/>
                </a:rPr>
                <a:t>https://pmc.ncbi.nlm.nih.gov/articles/PMC8022157/</a:t>
              </a:r>
            </a:p>
          </p:txBody>
        </p:sp>
      </p:grpSp>
      <p:sp>
        <p:nvSpPr>
          <p:cNvPr name="Freeform 6" id="6"/>
          <p:cNvSpPr/>
          <p:nvPr/>
        </p:nvSpPr>
        <p:spPr>
          <a:xfrm flipH="false" flipV="false" rot="10586968">
            <a:off x="12561753" y="-1366984"/>
            <a:ext cx="12471866" cy="11972991"/>
          </a:xfrm>
          <a:custGeom>
            <a:avLst/>
            <a:gdLst/>
            <a:ahLst/>
            <a:cxnLst/>
            <a:rect r="r" b="b" t="t" l="l"/>
            <a:pathLst>
              <a:path h="11972991" w="12471866">
                <a:moveTo>
                  <a:pt x="0" y="0"/>
                </a:moveTo>
                <a:lnTo>
                  <a:pt x="12471865" y="0"/>
                </a:lnTo>
                <a:lnTo>
                  <a:pt x="12471865" y="11972991"/>
                </a:lnTo>
                <a:lnTo>
                  <a:pt x="0" y="11972991"/>
                </a:lnTo>
                <a:lnTo>
                  <a:pt x="0" y="0"/>
                </a:lnTo>
                <a:close/>
              </a:path>
            </a:pathLst>
          </a:custGeom>
          <a:blipFill>
            <a:blip r:embed="rId2"/>
            <a:stretch>
              <a:fillRect l="0" t="0" r="0" b="0"/>
            </a:stretch>
          </a:blipFill>
        </p:spPr>
      </p:sp>
      <p:sp>
        <p:nvSpPr>
          <p:cNvPr name="Freeform 7" id="7"/>
          <p:cNvSpPr/>
          <p:nvPr/>
        </p:nvSpPr>
        <p:spPr>
          <a:xfrm flipH="false" flipV="false" rot="0">
            <a:off x="9144000" y="2274570"/>
            <a:ext cx="9144000" cy="5737860"/>
          </a:xfrm>
          <a:custGeom>
            <a:avLst/>
            <a:gdLst/>
            <a:ahLst/>
            <a:cxnLst/>
            <a:rect r="r" b="b" t="t" l="l"/>
            <a:pathLst>
              <a:path h="5737860" w="9144000">
                <a:moveTo>
                  <a:pt x="0" y="0"/>
                </a:moveTo>
                <a:lnTo>
                  <a:pt x="9144000" y="0"/>
                </a:lnTo>
                <a:lnTo>
                  <a:pt x="9144000" y="5737860"/>
                </a:lnTo>
                <a:lnTo>
                  <a:pt x="0" y="5737860"/>
                </a:lnTo>
                <a:lnTo>
                  <a:pt x="0" y="0"/>
                </a:lnTo>
                <a:close/>
              </a:path>
            </a:pathLst>
          </a:custGeom>
          <a:blipFill>
            <a:blip r:embed="rId3"/>
            <a:stretch>
              <a:fillRect l="0" t="0" r="0" b="0"/>
            </a:stretch>
          </a:blipFill>
        </p:spPr>
      </p:sp>
      <p:grpSp>
        <p:nvGrpSpPr>
          <p:cNvPr name="Group 8" id="8"/>
          <p:cNvGrpSpPr/>
          <p:nvPr/>
        </p:nvGrpSpPr>
        <p:grpSpPr>
          <a:xfrm rot="0">
            <a:off x="400757" y="7714593"/>
            <a:ext cx="6371267" cy="2195874"/>
            <a:chOff x="0" y="0"/>
            <a:chExt cx="8495023" cy="2927832"/>
          </a:xfrm>
        </p:grpSpPr>
        <p:sp>
          <p:nvSpPr>
            <p:cNvPr name="TextBox 9" id="9"/>
            <p:cNvSpPr txBox="true"/>
            <p:nvPr/>
          </p:nvSpPr>
          <p:spPr>
            <a:xfrm rot="0">
              <a:off x="0" y="1482746"/>
              <a:ext cx="8495023" cy="1445086"/>
            </a:xfrm>
            <a:prstGeom prst="rect">
              <a:avLst/>
            </a:prstGeom>
          </p:spPr>
          <p:txBody>
            <a:bodyPr anchor="t" rtlCol="false" tIns="0" lIns="0" bIns="0" rIns="0">
              <a:spAutoFit/>
            </a:bodyPr>
            <a:lstStyle/>
            <a:p>
              <a:pPr algn="l">
                <a:lnSpc>
                  <a:spcPts val="4370"/>
                </a:lnSpc>
              </a:pPr>
              <a:r>
                <a:rPr lang="en-US" sz="3362">
                  <a:solidFill>
                    <a:srgbClr val="000000"/>
                  </a:solidFill>
                  <a:latin typeface="Nunito"/>
                  <a:ea typeface="Nunito"/>
                  <a:cs typeface="Nunito"/>
                  <a:sym typeface="Nunito"/>
                </a:rPr>
                <a:t>23b2444</a:t>
              </a:r>
            </a:p>
            <a:p>
              <a:pPr algn="l">
                <a:lnSpc>
                  <a:spcPts val="4370"/>
                </a:lnSpc>
              </a:pPr>
            </a:p>
          </p:txBody>
        </p:sp>
        <p:sp>
          <p:nvSpPr>
            <p:cNvPr name="TextBox 10" id="10"/>
            <p:cNvSpPr txBox="true"/>
            <p:nvPr/>
          </p:nvSpPr>
          <p:spPr>
            <a:xfrm rot="0">
              <a:off x="0" y="-38100"/>
              <a:ext cx="8495023" cy="1445086"/>
            </a:xfrm>
            <a:prstGeom prst="rect">
              <a:avLst/>
            </a:prstGeom>
          </p:spPr>
          <p:txBody>
            <a:bodyPr anchor="t" rtlCol="false" tIns="0" lIns="0" bIns="0" rIns="0">
              <a:spAutoFit/>
            </a:bodyPr>
            <a:lstStyle/>
            <a:p>
              <a:pPr algn="l">
                <a:lnSpc>
                  <a:spcPts val="4370"/>
                </a:lnSpc>
              </a:pPr>
              <a:r>
                <a:rPr lang="en-US" sz="3362" b="true">
                  <a:solidFill>
                    <a:srgbClr val="000000"/>
                  </a:solidFill>
                  <a:latin typeface="Nunito Bold"/>
                  <a:ea typeface="Nunito Bold"/>
                  <a:cs typeface="Nunito Bold"/>
                  <a:sym typeface="Nunito Bold"/>
                </a:rPr>
                <a:t>Harsh kumar singh</a:t>
              </a:r>
            </a:p>
            <a:p>
              <a:pPr algn="l">
                <a:lnSpc>
                  <a:spcPts val="4370"/>
                </a:lnSpc>
              </a:pPr>
            </a:p>
          </p:txBody>
        </p:sp>
      </p:grpSp>
      <p:grpSp>
        <p:nvGrpSpPr>
          <p:cNvPr name="Group 11" id="11"/>
          <p:cNvGrpSpPr/>
          <p:nvPr/>
        </p:nvGrpSpPr>
        <p:grpSpPr>
          <a:xfrm rot="0">
            <a:off x="8888114" y="7490154"/>
            <a:ext cx="9399886" cy="2420313"/>
            <a:chOff x="0" y="0"/>
            <a:chExt cx="12533182" cy="3227084"/>
          </a:xfrm>
        </p:grpSpPr>
        <p:sp>
          <p:nvSpPr>
            <p:cNvPr name="TextBox 12" id="12"/>
            <p:cNvSpPr txBox="true"/>
            <p:nvPr/>
          </p:nvSpPr>
          <p:spPr>
            <a:xfrm rot="0">
              <a:off x="0" y="760313"/>
              <a:ext cx="12533182" cy="2466771"/>
            </a:xfrm>
            <a:prstGeom prst="rect">
              <a:avLst/>
            </a:prstGeom>
          </p:spPr>
          <p:txBody>
            <a:bodyPr anchor="t" rtlCol="false" tIns="0" lIns="0" bIns="0" rIns="0">
              <a:spAutoFit/>
            </a:bodyPr>
            <a:lstStyle/>
            <a:p>
              <a:pPr algn="l" marL="488374" indent="-244187" lvl="1">
                <a:lnSpc>
                  <a:spcPts val="2940"/>
                </a:lnSpc>
                <a:buFont typeface="Arial"/>
                <a:buChar char="•"/>
              </a:pPr>
              <a:r>
                <a:rPr lang="en-US" sz="2262">
                  <a:solidFill>
                    <a:srgbClr val="000000"/>
                  </a:solidFill>
                  <a:latin typeface="Nunito"/>
                  <a:ea typeface="Nunito"/>
                  <a:cs typeface="Nunito"/>
                  <a:sym typeface="Nunito"/>
                </a:rPr>
                <a:t>Transcriptome = the complete set of RNA transcripts (gene‐expression levels) in a cell or tissue</a:t>
              </a:r>
            </a:p>
            <a:p>
              <a:pPr algn="l" marL="488374" indent="-244187" lvl="1">
                <a:lnSpc>
                  <a:spcPts val="2940"/>
                </a:lnSpc>
                <a:buFont typeface="Arial"/>
                <a:buChar char="•"/>
              </a:pPr>
              <a:r>
                <a:rPr lang="en-US" sz="2262">
                  <a:solidFill>
                    <a:srgbClr val="000000"/>
                  </a:solidFill>
                  <a:latin typeface="Nunito"/>
                  <a:ea typeface="Nunito"/>
                  <a:cs typeface="Nunito"/>
                  <a:sym typeface="Nunito"/>
                </a:rPr>
                <a:t>IC₅₀ is the concentration of a drug or compound required to inhibit a given biological process by 50%.</a:t>
              </a:r>
            </a:p>
            <a:p>
              <a:pPr algn="l">
                <a:lnSpc>
                  <a:spcPts val="2940"/>
                </a:lnSpc>
              </a:pPr>
            </a:p>
          </p:txBody>
        </p:sp>
        <p:sp>
          <p:nvSpPr>
            <p:cNvPr name="TextBox 13" id="13"/>
            <p:cNvSpPr txBox="true"/>
            <p:nvPr/>
          </p:nvSpPr>
          <p:spPr>
            <a:xfrm rot="0">
              <a:off x="0" y="-38100"/>
              <a:ext cx="12533182" cy="713128"/>
            </a:xfrm>
            <a:prstGeom prst="rect">
              <a:avLst/>
            </a:prstGeom>
          </p:spPr>
          <p:txBody>
            <a:bodyPr anchor="t" rtlCol="false" tIns="0" lIns="0" bIns="0" rIns="0">
              <a:spAutoFit/>
            </a:bodyPr>
            <a:lstStyle/>
            <a:p>
              <a:pPr algn="l">
                <a:lnSpc>
                  <a:spcPts val="437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9FCF3"/>
        </a:solidFill>
      </p:bgPr>
    </p:bg>
    <p:spTree>
      <p:nvGrpSpPr>
        <p:cNvPr id="1" name=""/>
        <p:cNvGrpSpPr/>
        <p:nvPr/>
      </p:nvGrpSpPr>
      <p:grpSpPr>
        <a:xfrm>
          <a:off x="0" y="0"/>
          <a:ext cx="0" cy="0"/>
          <a:chOff x="0" y="0"/>
          <a:chExt cx="0" cy="0"/>
        </a:xfrm>
      </p:grpSpPr>
      <p:sp>
        <p:nvSpPr>
          <p:cNvPr name="Freeform 2" id="2"/>
          <p:cNvSpPr/>
          <p:nvPr/>
        </p:nvSpPr>
        <p:spPr>
          <a:xfrm flipH="false" flipV="false" rot="0">
            <a:off x="8048806" y="2853193"/>
            <a:ext cx="8364340" cy="7433807"/>
          </a:xfrm>
          <a:custGeom>
            <a:avLst/>
            <a:gdLst/>
            <a:ahLst/>
            <a:cxnLst/>
            <a:rect r="r" b="b" t="t" l="l"/>
            <a:pathLst>
              <a:path h="7433807" w="8364340">
                <a:moveTo>
                  <a:pt x="0" y="0"/>
                </a:moveTo>
                <a:lnTo>
                  <a:pt x="8364340" y="0"/>
                </a:lnTo>
                <a:lnTo>
                  <a:pt x="8364340" y="7433807"/>
                </a:lnTo>
                <a:lnTo>
                  <a:pt x="0" y="7433807"/>
                </a:lnTo>
                <a:lnTo>
                  <a:pt x="0" y="0"/>
                </a:lnTo>
                <a:close/>
              </a:path>
            </a:pathLst>
          </a:custGeom>
          <a:blipFill>
            <a:blip r:embed="rId2"/>
            <a:stretch>
              <a:fillRect l="0" t="0" r="0" b="0"/>
            </a:stretch>
          </a:blipFill>
        </p:spPr>
      </p:sp>
      <p:grpSp>
        <p:nvGrpSpPr>
          <p:cNvPr name="Group 3" id="3"/>
          <p:cNvGrpSpPr/>
          <p:nvPr/>
        </p:nvGrpSpPr>
        <p:grpSpPr>
          <a:xfrm rot="0">
            <a:off x="-83567" y="6999963"/>
            <a:ext cx="12444378" cy="2370067"/>
            <a:chOff x="0" y="0"/>
            <a:chExt cx="9388218" cy="1788012"/>
          </a:xfrm>
        </p:grpSpPr>
        <p:sp>
          <p:nvSpPr>
            <p:cNvPr name="Freeform 4" id="4"/>
            <p:cNvSpPr/>
            <p:nvPr/>
          </p:nvSpPr>
          <p:spPr>
            <a:xfrm flipH="false" flipV="false" rot="0">
              <a:off x="0" y="0"/>
              <a:ext cx="9388218" cy="1788012"/>
            </a:xfrm>
            <a:custGeom>
              <a:avLst/>
              <a:gdLst/>
              <a:ahLst/>
              <a:cxnLst/>
              <a:rect r="r" b="b" t="t" l="l"/>
              <a:pathLst>
                <a:path h="1788012" w="9388218">
                  <a:moveTo>
                    <a:pt x="18664" y="0"/>
                  </a:moveTo>
                  <a:lnTo>
                    <a:pt x="9369554" y="0"/>
                  </a:lnTo>
                  <a:cubicBezTo>
                    <a:pt x="9379862" y="0"/>
                    <a:pt x="9388218" y="8356"/>
                    <a:pt x="9388218" y="18664"/>
                  </a:cubicBezTo>
                  <a:lnTo>
                    <a:pt x="9388218" y="1769349"/>
                  </a:lnTo>
                  <a:cubicBezTo>
                    <a:pt x="9388218" y="1779656"/>
                    <a:pt x="9379862" y="1788012"/>
                    <a:pt x="9369554" y="1788012"/>
                  </a:cubicBezTo>
                  <a:lnTo>
                    <a:pt x="18664" y="1788012"/>
                  </a:lnTo>
                  <a:cubicBezTo>
                    <a:pt x="8356" y="1788012"/>
                    <a:pt x="0" y="1779656"/>
                    <a:pt x="0" y="1769349"/>
                  </a:cubicBezTo>
                  <a:lnTo>
                    <a:pt x="0" y="18664"/>
                  </a:lnTo>
                  <a:cubicBezTo>
                    <a:pt x="0" y="8356"/>
                    <a:pt x="8356" y="0"/>
                    <a:pt x="18664" y="0"/>
                  </a:cubicBezTo>
                  <a:close/>
                </a:path>
              </a:pathLst>
            </a:custGeom>
            <a:solidFill>
              <a:srgbClr val="EDC2C2"/>
            </a:solidFill>
            <a:ln cap="rnd">
              <a:noFill/>
              <a:prstDash val="sysDot"/>
              <a:round/>
            </a:ln>
          </p:spPr>
        </p:sp>
        <p:sp>
          <p:nvSpPr>
            <p:cNvPr name="TextBox 5" id="5"/>
            <p:cNvSpPr txBox="true"/>
            <p:nvPr/>
          </p:nvSpPr>
          <p:spPr>
            <a:xfrm>
              <a:off x="0" y="-38100"/>
              <a:ext cx="9388218" cy="1826112"/>
            </a:xfrm>
            <a:prstGeom prst="rect">
              <a:avLst/>
            </a:prstGeom>
          </p:spPr>
          <p:txBody>
            <a:bodyPr anchor="ctr" rtlCol="false" tIns="254000" lIns="254000" bIns="254000" rIns="254000"/>
            <a:lstStyle/>
            <a:p>
              <a:pPr algn="just">
                <a:lnSpc>
                  <a:spcPts val="3219"/>
                </a:lnSpc>
              </a:pPr>
              <a:r>
                <a:rPr lang="en-US" sz="2299">
                  <a:solidFill>
                    <a:srgbClr val="000000"/>
                  </a:solidFill>
                  <a:latin typeface="Nunito"/>
                  <a:ea typeface="Nunito"/>
                  <a:cs typeface="Nunito"/>
                  <a:sym typeface="Nunito"/>
                </a:rPr>
                <a:t>Problem---&gt;How can we steer a molecular generative model—conditioned on a tumor’s transcriptomic signature—to propose novel compounds with predicted IC₅₀ &lt; 1 µM (i.e. pIC₅₀ &gt; 6) against that profile, out of a chemical space of ∼10³⁰–10⁶⁰ possible drug‑like molecules?”</a:t>
              </a:r>
            </a:p>
          </p:txBody>
        </p:sp>
      </p:grpSp>
      <p:sp>
        <p:nvSpPr>
          <p:cNvPr name="Freeform 6" id="6"/>
          <p:cNvSpPr/>
          <p:nvPr/>
        </p:nvSpPr>
        <p:spPr>
          <a:xfrm flipH="false" flipV="false" rot="0">
            <a:off x="-83567" y="0"/>
            <a:ext cx="12444378" cy="6999963"/>
          </a:xfrm>
          <a:custGeom>
            <a:avLst/>
            <a:gdLst/>
            <a:ahLst/>
            <a:cxnLst/>
            <a:rect r="r" b="b" t="t" l="l"/>
            <a:pathLst>
              <a:path h="6999963" w="12444378">
                <a:moveTo>
                  <a:pt x="0" y="0"/>
                </a:moveTo>
                <a:lnTo>
                  <a:pt x="12444378" y="0"/>
                </a:lnTo>
                <a:lnTo>
                  <a:pt x="12444378" y="6999963"/>
                </a:lnTo>
                <a:lnTo>
                  <a:pt x="0" y="6999963"/>
                </a:lnTo>
                <a:lnTo>
                  <a:pt x="0" y="0"/>
                </a:lnTo>
                <a:close/>
              </a:path>
            </a:pathLst>
          </a:custGeom>
          <a:blipFill>
            <a:blip r:embed="rId3"/>
            <a:stretch>
              <a:fillRect l="0" t="0" r="0" b="0"/>
            </a:stretch>
          </a:blipFill>
        </p:spPr>
      </p:sp>
      <p:grpSp>
        <p:nvGrpSpPr>
          <p:cNvPr name="Group 7" id="7"/>
          <p:cNvGrpSpPr/>
          <p:nvPr/>
        </p:nvGrpSpPr>
        <p:grpSpPr>
          <a:xfrm rot="0">
            <a:off x="12360811" y="0"/>
            <a:ext cx="5927189" cy="10512552"/>
            <a:chOff x="0" y="0"/>
            <a:chExt cx="918277" cy="1628669"/>
          </a:xfrm>
        </p:grpSpPr>
        <p:sp>
          <p:nvSpPr>
            <p:cNvPr name="Freeform 8" id="8"/>
            <p:cNvSpPr/>
            <p:nvPr/>
          </p:nvSpPr>
          <p:spPr>
            <a:xfrm flipH="false" flipV="false" rot="0">
              <a:off x="0" y="0"/>
              <a:ext cx="918277" cy="1628669"/>
            </a:xfrm>
            <a:custGeom>
              <a:avLst/>
              <a:gdLst/>
              <a:ahLst/>
              <a:cxnLst/>
              <a:rect r="r" b="b" t="t" l="l"/>
              <a:pathLst>
                <a:path h="1628669" w="918277">
                  <a:moveTo>
                    <a:pt x="0" y="0"/>
                  </a:moveTo>
                  <a:lnTo>
                    <a:pt x="918277" y="0"/>
                  </a:lnTo>
                  <a:lnTo>
                    <a:pt x="918277" y="1628669"/>
                  </a:lnTo>
                  <a:lnTo>
                    <a:pt x="0" y="1628669"/>
                  </a:lnTo>
                  <a:close/>
                </a:path>
              </a:pathLst>
            </a:custGeom>
            <a:solidFill>
              <a:srgbClr val="EDC2C2"/>
            </a:solidFill>
          </p:spPr>
        </p:sp>
        <p:sp>
          <p:nvSpPr>
            <p:cNvPr name="TextBox 9" id="9"/>
            <p:cNvSpPr txBox="true"/>
            <p:nvPr/>
          </p:nvSpPr>
          <p:spPr>
            <a:xfrm>
              <a:off x="0" y="-38100"/>
              <a:ext cx="918277" cy="1666769"/>
            </a:xfrm>
            <a:prstGeom prst="rect">
              <a:avLst/>
            </a:prstGeom>
          </p:spPr>
          <p:txBody>
            <a:bodyPr anchor="ctr" rtlCol="false" tIns="254000" lIns="254000" bIns="254000" rIns="254000"/>
            <a:lstStyle/>
            <a:p>
              <a:pPr algn="l">
                <a:lnSpc>
                  <a:spcPts val="3360"/>
                </a:lnSpc>
              </a:pPr>
              <a:r>
                <a:rPr lang="en-US" sz="2400">
                  <a:solidFill>
                    <a:srgbClr val="000000"/>
                  </a:solidFill>
                  <a:latin typeface="Nunito"/>
                  <a:ea typeface="Nunito"/>
                  <a:cs typeface="Nunito"/>
                  <a:sym typeface="Nunito"/>
                </a:rPr>
                <a:t>This diagram shows how reinforcement learning is used to generate cancer-specific drug candidates using a transcriptomic profile (gene expression of cancer cells) and a generative model (agent) guided by a predictive model (critic).</a:t>
              </a:r>
            </a:p>
            <a:p>
              <a:pPr algn="l">
                <a:lnSpc>
                  <a:spcPts val="3360"/>
                </a:lnSpc>
              </a:pPr>
            </a:p>
            <a:p>
              <a:pPr algn="l" marL="518163" indent="-259082" lvl="1">
                <a:lnSpc>
                  <a:spcPts val="3360"/>
                </a:lnSpc>
                <a:buFont typeface="Arial"/>
                <a:buChar char="•"/>
              </a:pPr>
              <a:r>
                <a:rPr lang="en-US" sz="2400">
                  <a:solidFill>
                    <a:srgbClr val="000000"/>
                  </a:solidFill>
                  <a:latin typeface="Nunito"/>
                  <a:ea typeface="Nunito"/>
                  <a:cs typeface="Nunito"/>
                  <a:sym typeface="Nunito"/>
                </a:rPr>
                <a:t>State--&gt;combination of transcriptomic profile (gene expression of a specific cancer cell line) and a candidate molecule (drug)</a:t>
              </a:r>
            </a:p>
            <a:p>
              <a:pPr algn="l" marL="518163" indent="-259082" lvl="1">
                <a:lnSpc>
                  <a:spcPts val="3360"/>
                </a:lnSpc>
                <a:buFont typeface="Arial"/>
                <a:buChar char="•"/>
              </a:pPr>
              <a:r>
                <a:rPr lang="en-US" sz="2400">
                  <a:solidFill>
                    <a:srgbClr val="000000"/>
                  </a:solidFill>
                  <a:latin typeface="Nunito"/>
                  <a:ea typeface="Nunito"/>
                  <a:cs typeface="Nunito"/>
                  <a:sym typeface="Nunito"/>
                </a:rPr>
                <a:t>This state is input to both the agent and the critic.</a:t>
              </a:r>
            </a:p>
            <a:p>
              <a:pPr algn="l" marL="518163" indent="-259082" lvl="1">
                <a:lnSpc>
                  <a:spcPts val="3360"/>
                </a:lnSpc>
                <a:buFont typeface="Arial"/>
                <a:buChar char="•"/>
              </a:pPr>
              <a:r>
                <a:rPr lang="en-US" sz="2400">
                  <a:solidFill>
                    <a:srgbClr val="000000"/>
                  </a:solidFill>
                  <a:latin typeface="Nunito"/>
                  <a:ea typeface="Nunito"/>
                  <a:cs typeface="Nunito"/>
                  <a:sym typeface="Nunito"/>
                </a:rPr>
                <a:t>Given the gene expression (transcriptomic profile) of a cancer cell and some random noise ∼N(0,1)\sim N(0,1)∼N(0,1), it tries to generate a new molecule i.e a candidate drug optimized for that specific cell line.</a:t>
              </a:r>
            </a:p>
            <a:p>
              <a:pPr algn="l">
                <a:lnSpc>
                  <a:spcPts val="3360"/>
                </a:lnSpc>
              </a:pPr>
            </a:p>
            <a:p>
              <a:pPr algn="l">
                <a:lnSpc>
                  <a:spcPts val="3360"/>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9FCF3"/>
        </a:solidFill>
      </p:bgPr>
    </p:bg>
    <p:spTree>
      <p:nvGrpSpPr>
        <p:cNvPr id="1" name=""/>
        <p:cNvGrpSpPr/>
        <p:nvPr/>
      </p:nvGrpSpPr>
      <p:grpSpPr>
        <a:xfrm>
          <a:off x="0" y="0"/>
          <a:ext cx="0" cy="0"/>
          <a:chOff x="0" y="0"/>
          <a:chExt cx="0" cy="0"/>
        </a:xfrm>
      </p:grpSpPr>
      <p:sp>
        <p:nvSpPr>
          <p:cNvPr name="Freeform 2" id="2"/>
          <p:cNvSpPr/>
          <p:nvPr/>
        </p:nvSpPr>
        <p:spPr>
          <a:xfrm flipH="false" flipV="false" rot="-2395329">
            <a:off x="10992970" y="-2556926"/>
            <a:ext cx="12214504" cy="17418188"/>
          </a:xfrm>
          <a:custGeom>
            <a:avLst/>
            <a:gdLst/>
            <a:ahLst/>
            <a:cxnLst/>
            <a:rect r="r" b="b" t="t" l="l"/>
            <a:pathLst>
              <a:path h="17418188" w="12214504">
                <a:moveTo>
                  <a:pt x="0" y="0"/>
                </a:moveTo>
                <a:lnTo>
                  <a:pt x="12214504" y="0"/>
                </a:lnTo>
                <a:lnTo>
                  <a:pt x="12214504" y="17418188"/>
                </a:lnTo>
                <a:lnTo>
                  <a:pt x="0" y="17418188"/>
                </a:lnTo>
                <a:lnTo>
                  <a:pt x="0" y="0"/>
                </a:lnTo>
                <a:close/>
              </a:path>
            </a:pathLst>
          </a:custGeom>
          <a:blipFill>
            <a:blip r:embed="rId2"/>
            <a:stretch>
              <a:fillRect l="0" t="0" r="0" b="0"/>
            </a:stretch>
          </a:blipFill>
        </p:spPr>
      </p:sp>
      <p:sp>
        <p:nvSpPr>
          <p:cNvPr name="Freeform 3" id="3"/>
          <p:cNvSpPr/>
          <p:nvPr/>
        </p:nvSpPr>
        <p:spPr>
          <a:xfrm flipH="false" flipV="false" rot="0">
            <a:off x="-6544732" y="-2751224"/>
            <a:ext cx="13831261" cy="8229600"/>
          </a:xfrm>
          <a:custGeom>
            <a:avLst/>
            <a:gdLst/>
            <a:ahLst/>
            <a:cxnLst/>
            <a:rect r="r" b="b" t="t" l="l"/>
            <a:pathLst>
              <a:path h="8229600" w="13831261">
                <a:moveTo>
                  <a:pt x="0" y="0"/>
                </a:moveTo>
                <a:lnTo>
                  <a:pt x="13831261" y="0"/>
                </a:lnTo>
                <a:lnTo>
                  <a:pt x="13831261" y="8229600"/>
                </a:lnTo>
                <a:lnTo>
                  <a:pt x="0" y="8229600"/>
                </a:lnTo>
                <a:lnTo>
                  <a:pt x="0" y="0"/>
                </a:lnTo>
                <a:close/>
              </a:path>
            </a:pathLst>
          </a:custGeom>
          <a:blipFill>
            <a:blip r:embed="rId3"/>
            <a:stretch>
              <a:fillRect l="0" t="-505" r="-1010" b="-505"/>
            </a:stretch>
          </a:blipFill>
        </p:spPr>
      </p:sp>
      <p:sp>
        <p:nvSpPr>
          <p:cNvPr name="Freeform 4" id="4"/>
          <p:cNvSpPr/>
          <p:nvPr/>
        </p:nvSpPr>
        <p:spPr>
          <a:xfrm flipH="false" flipV="false" rot="0">
            <a:off x="8421286" y="563158"/>
            <a:ext cx="9866714" cy="9723842"/>
          </a:xfrm>
          <a:custGeom>
            <a:avLst/>
            <a:gdLst/>
            <a:ahLst/>
            <a:cxnLst/>
            <a:rect r="r" b="b" t="t" l="l"/>
            <a:pathLst>
              <a:path h="9723842" w="9866714">
                <a:moveTo>
                  <a:pt x="0" y="0"/>
                </a:moveTo>
                <a:lnTo>
                  <a:pt x="9866714" y="0"/>
                </a:lnTo>
                <a:lnTo>
                  <a:pt x="9866714" y="9723842"/>
                </a:lnTo>
                <a:lnTo>
                  <a:pt x="0" y="9723842"/>
                </a:lnTo>
                <a:lnTo>
                  <a:pt x="0" y="0"/>
                </a:lnTo>
                <a:close/>
              </a:path>
            </a:pathLst>
          </a:custGeom>
          <a:blipFill>
            <a:blip r:embed="rId4"/>
            <a:stretch>
              <a:fillRect l="-74319" t="0" r="-884" b="0"/>
            </a:stretch>
          </a:blipFill>
        </p:spPr>
      </p:sp>
      <p:sp>
        <p:nvSpPr>
          <p:cNvPr name="TextBox 5" id="5"/>
          <p:cNvSpPr txBox="true"/>
          <p:nvPr/>
        </p:nvSpPr>
        <p:spPr>
          <a:xfrm rot="0">
            <a:off x="748585" y="1198245"/>
            <a:ext cx="6743442" cy="1011957"/>
          </a:xfrm>
          <a:prstGeom prst="rect">
            <a:avLst/>
          </a:prstGeom>
        </p:spPr>
        <p:txBody>
          <a:bodyPr anchor="t" rtlCol="false" tIns="0" lIns="0" bIns="0" rIns="0">
            <a:spAutoFit/>
          </a:bodyPr>
          <a:lstStyle/>
          <a:p>
            <a:pPr algn="l">
              <a:lnSpc>
                <a:spcPts val="3972"/>
              </a:lnSpc>
            </a:pPr>
            <a:r>
              <a:rPr lang="en-US" sz="3310">
                <a:solidFill>
                  <a:srgbClr val="000000"/>
                </a:solidFill>
                <a:latin typeface="Kollektif"/>
                <a:ea typeface="Kollektif"/>
                <a:cs typeface="Kollektif"/>
                <a:sym typeface="Kollektif"/>
              </a:rPr>
              <a:t>(B) How Training Actually Works</a:t>
            </a:r>
          </a:p>
          <a:p>
            <a:pPr algn="l">
              <a:lnSpc>
                <a:spcPts val="3972"/>
              </a:lnSpc>
            </a:pPr>
          </a:p>
        </p:txBody>
      </p:sp>
      <p:sp>
        <p:nvSpPr>
          <p:cNvPr name="TextBox 6" id="6"/>
          <p:cNvSpPr txBox="true"/>
          <p:nvPr/>
        </p:nvSpPr>
        <p:spPr>
          <a:xfrm rot="0">
            <a:off x="582754" y="1743303"/>
            <a:ext cx="5631413" cy="4838195"/>
          </a:xfrm>
          <a:prstGeom prst="rect">
            <a:avLst/>
          </a:prstGeom>
        </p:spPr>
        <p:txBody>
          <a:bodyPr anchor="t" rtlCol="false" tIns="0" lIns="0" bIns="0" rIns="0">
            <a:spAutoFit/>
          </a:bodyPr>
          <a:lstStyle/>
          <a:p>
            <a:pPr algn="l">
              <a:lnSpc>
                <a:spcPts val="2974"/>
              </a:lnSpc>
            </a:pPr>
            <a:r>
              <a:rPr lang="en-US" sz="2288">
                <a:solidFill>
                  <a:srgbClr val="000000"/>
                </a:solidFill>
                <a:latin typeface="Nunito"/>
                <a:ea typeface="Nunito"/>
                <a:cs typeface="Nunito"/>
                <a:sym typeface="Nunito"/>
              </a:rPr>
              <a:t>   Agent = Two VAEs Fused Together</a:t>
            </a:r>
          </a:p>
          <a:p>
            <a:pPr algn="l">
              <a:lnSpc>
                <a:spcPts val="2974"/>
              </a:lnSpc>
            </a:pPr>
          </a:p>
          <a:p>
            <a:pPr algn="l" marL="494077" indent="-247038" lvl="1">
              <a:lnSpc>
                <a:spcPts val="2974"/>
              </a:lnSpc>
              <a:buFont typeface="Arial"/>
              <a:buChar char="•"/>
            </a:pPr>
            <a:r>
              <a:rPr lang="en-US" sz="2288">
                <a:solidFill>
                  <a:srgbClr val="000000"/>
                </a:solidFill>
                <a:latin typeface="Nunito"/>
                <a:ea typeface="Nunito"/>
                <a:cs typeface="Nunito"/>
                <a:sym typeface="Nunito"/>
              </a:rPr>
              <a:t>Profile VAE</a:t>
            </a:r>
          </a:p>
          <a:p>
            <a:pPr algn="l" marL="494077" indent="-247038" lvl="1">
              <a:lnSpc>
                <a:spcPts val="2974"/>
              </a:lnSpc>
              <a:buFont typeface="Arial"/>
              <a:buChar char="•"/>
            </a:pPr>
            <a:r>
              <a:rPr lang="en-US" sz="2288">
                <a:solidFill>
                  <a:srgbClr val="000000"/>
                </a:solidFill>
                <a:latin typeface="Nunito"/>
                <a:ea typeface="Nunito"/>
                <a:cs typeface="Nunito"/>
                <a:sym typeface="Nunito"/>
              </a:rPr>
              <a:t>Trained on 10,000 bulk RNA seq from TCGA</a:t>
            </a:r>
          </a:p>
          <a:p>
            <a:pPr algn="l" marL="494077" indent="-247038" lvl="1">
              <a:lnSpc>
                <a:spcPts val="2974"/>
              </a:lnSpc>
              <a:buFont typeface="Arial"/>
              <a:buChar char="•"/>
            </a:pPr>
            <a:r>
              <a:rPr lang="en-US" sz="2288">
                <a:solidFill>
                  <a:srgbClr val="000000"/>
                </a:solidFill>
                <a:latin typeface="Nunito"/>
                <a:ea typeface="Nunito"/>
                <a:cs typeface="Nunito"/>
                <a:sym typeface="Nunito"/>
              </a:rPr>
              <a:t>Trained as a denoising VAE (add noise to inputs, force decoder to reconstruct) to boost robustness.Forces the model to learn robust, generalizable features of the data, rather than simply memorizing exact values.</a:t>
            </a:r>
          </a:p>
          <a:p>
            <a:pPr algn="l">
              <a:lnSpc>
                <a:spcPts val="2974"/>
              </a:lnSpc>
            </a:pPr>
          </a:p>
          <a:p>
            <a:pPr algn="l">
              <a:lnSpc>
                <a:spcPts val="2974"/>
              </a:lnSpc>
            </a:pPr>
          </a:p>
        </p:txBody>
      </p:sp>
      <p:sp>
        <p:nvSpPr>
          <p:cNvPr name="TextBox 7" id="7"/>
          <p:cNvSpPr txBox="true"/>
          <p:nvPr/>
        </p:nvSpPr>
        <p:spPr>
          <a:xfrm rot="0">
            <a:off x="601804" y="6703151"/>
            <a:ext cx="5631413" cy="3343508"/>
          </a:xfrm>
          <a:prstGeom prst="rect">
            <a:avLst/>
          </a:prstGeom>
        </p:spPr>
        <p:txBody>
          <a:bodyPr anchor="t" rtlCol="false" tIns="0" lIns="0" bIns="0" rIns="0">
            <a:spAutoFit/>
          </a:bodyPr>
          <a:lstStyle/>
          <a:p>
            <a:pPr algn="l">
              <a:lnSpc>
                <a:spcPts val="2974"/>
              </a:lnSpc>
            </a:pPr>
            <a:r>
              <a:rPr lang="en-US" sz="2288">
                <a:solidFill>
                  <a:srgbClr val="000000"/>
                </a:solidFill>
                <a:latin typeface="Nunito"/>
                <a:ea typeface="Nunito"/>
                <a:cs typeface="Nunito"/>
                <a:sym typeface="Nunito"/>
              </a:rPr>
              <a:t>     SMILES VAE (SVAE)</a:t>
            </a:r>
          </a:p>
          <a:p>
            <a:pPr algn="l">
              <a:lnSpc>
                <a:spcPts val="2974"/>
              </a:lnSpc>
            </a:pPr>
          </a:p>
          <a:p>
            <a:pPr algn="l" marL="494077" indent="-247038" lvl="1">
              <a:lnSpc>
                <a:spcPts val="2974"/>
              </a:lnSpc>
              <a:buFont typeface="Arial"/>
              <a:buChar char="•"/>
            </a:pPr>
            <a:r>
              <a:rPr lang="en-US" sz="2288">
                <a:solidFill>
                  <a:srgbClr val="000000"/>
                </a:solidFill>
                <a:latin typeface="Nunito"/>
                <a:ea typeface="Nunito"/>
                <a:cs typeface="Nunito"/>
                <a:sym typeface="Nunito"/>
              </a:rPr>
              <a:t>~1.4 million bioactive compounds from ChEMBL</a:t>
            </a:r>
          </a:p>
          <a:p>
            <a:pPr algn="l" marL="494077" indent="-247038" lvl="1">
              <a:lnSpc>
                <a:spcPts val="2974"/>
              </a:lnSpc>
              <a:buFont typeface="Arial"/>
              <a:buChar char="•"/>
            </a:pPr>
            <a:r>
              <a:rPr lang="en-US" sz="2288">
                <a:solidFill>
                  <a:srgbClr val="000000"/>
                </a:solidFill>
                <a:latin typeface="Nunito"/>
                <a:ea typeface="Nunito"/>
                <a:cs typeface="Nunito"/>
                <a:sym typeface="Nunito"/>
              </a:rPr>
              <a:t>The purpose of the SVAE was to learn the syntax of SMILES and general semantics about bioactive compound</a:t>
            </a:r>
          </a:p>
          <a:p>
            <a:pPr algn="l">
              <a:lnSpc>
                <a:spcPts val="2974"/>
              </a:lnSpc>
            </a:pPr>
          </a:p>
          <a:p>
            <a:pPr algn="l">
              <a:lnSpc>
                <a:spcPts val="2974"/>
              </a:lnSpc>
            </a:pPr>
          </a:p>
        </p:txBody>
      </p:sp>
      <p:grpSp>
        <p:nvGrpSpPr>
          <p:cNvPr name="Group 8" id="8"/>
          <p:cNvGrpSpPr/>
          <p:nvPr/>
        </p:nvGrpSpPr>
        <p:grpSpPr>
          <a:xfrm rot="0">
            <a:off x="7759422" y="0"/>
            <a:ext cx="10528578" cy="2210202"/>
            <a:chOff x="0" y="0"/>
            <a:chExt cx="7942910" cy="1667408"/>
          </a:xfrm>
        </p:grpSpPr>
        <p:sp>
          <p:nvSpPr>
            <p:cNvPr name="Freeform 9" id="9"/>
            <p:cNvSpPr/>
            <p:nvPr/>
          </p:nvSpPr>
          <p:spPr>
            <a:xfrm flipH="false" flipV="false" rot="0">
              <a:off x="0" y="0"/>
              <a:ext cx="7942911" cy="1667408"/>
            </a:xfrm>
            <a:custGeom>
              <a:avLst/>
              <a:gdLst/>
              <a:ahLst/>
              <a:cxnLst/>
              <a:rect r="r" b="b" t="t" l="l"/>
              <a:pathLst>
                <a:path h="1667408" w="7942911">
                  <a:moveTo>
                    <a:pt x="22060" y="0"/>
                  </a:moveTo>
                  <a:lnTo>
                    <a:pt x="7920851" y="0"/>
                  </a:lnTo>
                  <a:cubicBezTo>
                    <a:pt x="7933034" y="0"/>
                    <a:pt x="7942911" y="9876"/>
                    <a:pt x="7942911" y="22060"/>
                  </a:cubicBezTo>
                  <a:lnTo>
                    <a:pt x="7942911" y="1645349"/>
                  </a:lnTo>
                  <a:cubicBezTo>
                    <a:pt x="7942911" y="1651199"/>
                    <a:pt x="7940587" y="1656810"/>
                    <a:pt x="7936450" y="1660947"/>
                  </a:cubicBezTo>
                  <a:cubicBezTo>
                    <a:pt x="7932313" y="1665084"/>
                    <a:pt x="7926701" y="1667408"/>
                    <a:pt x="7920851" y="1667408"/>
                  </a:cubicBezTo>
                  <a:lnTo>
                    <a:pt x="22060" y="1667408"/>
                  </a:lnTo>
                  <a:cubicBezTo>
                    <a:pt x="9876" y="1667408"/>
                    <a:pt x="0" y="1657532"/>
                    <a:pt x="0" y="1645349"/>
                  </a:cubicBezTo>
                  <a:lnTo>
                    <a:pt x="0" y="22060"/>
                  </a:lnTo>
                  <a:cubicBezTo>
                    <a:pt x="0" y="9876"/>
                    <a:pt x="9876" y="0"/>
                    <a:pt x="22060" y="0"/>
                  </a:cubicBezTo>
                  <a:close/>
                </a:path>
              </a:pathLst>
            </a:custGeom>
            <a:solidFill>
              <a:srgbClr val="EDC2C2"/>
            </a:solidFill>
            <a:ln cap="rnd">
              <a:noFill/>
              <a:prstDash val="sysDot"/>
              <a:round/>
            </a:ln>
          </p:spPr>
        </p:sp>
        <p:sp>
          <p:nvSpPr>
            <p:cNvPr name="TextBox 10" id="10"/>
            <p:cNvSpPr txBox="true"/>
            <p:nvPr/>
          </p:nvSpPr>
          <p:spPr>
            <a:xfrm>
              <a:off x="0" y="-38100"/>
              <a:ext cx="7942910" cy="1705508"/>
            </a:xfrm>
            <a:prstGeom prst="rect">
              <a:avLst/>
            </a:prstGeom>
          </p:spPr>
          <p:txBody>
            <a:bodyPr anchor="ctr" rtlCol="false" tIns="254000" lIns="254000" bIns="254000" rIns="254000"/>
            <a:lstStyle/>
            <a:p>
              <a:pPr algn="just">
                <a:lnSpc>
                  <a:spcPts val="3219"/>
                </a:lnSpc>
              </a:pPr>
              <a:r>
                <a:rPr lang="en-US" sz="2299">
                  <a:solidFill>
                    <a:srgbClr val="000000"/>
                  </a:solidFill>
                  <a:latin typeface="Nunito"/>
                  <a:ea typeface="Nunito"/>
                  <a:cs typeface="Nunito"/>
                  <a:sym typeface="Nunito"/>
                </a:rPr>
                <a:t>96.2% valid SMILES (vs. 95% in prior work)</a:t>
              </a:r>
            </a:p>
            <a:p>
              <a:pPr algn="just" marL="496567" indent="-248284" lvl="1">
                <a:lnSpc>
                  <a:spcPts val="3219"/>
                </a:lnSpc>
                <a:buFont typeface="Arial"/>
                <a:buChar char="•"/>
              </a:pPr>
              <a:r>
                <a:rPr lang="en-US" sz="2299">
                  <a:solidFill>
                    <a:srgbClr val="000000"/>
                  </a:solidFill>
                  <a:latin typeface="Nunito"/>
                  <a:ea typeface="Nunito"/>
                  <a:cs typeface="Nunito"/>
                  <a:sym typeface="Nunito"/>
                </a:rPr>
                <a:t>99.7% unique among 10 000 samples</a:t>
              </a:r>
            </a:p>
            <a:p>
              <a:pPr algn="just" marL="496567" indent="-248284" lvl="1">
                <a:lnSpc>
                  <a:spcPts val="3219"/>
                </a:lnSpc>
                <a:buFont typeface="Arial"/>
                <a:buChar char="•"/>
              </a:pPr>
              <a:r>
                <a:rPr lang="en-US" sz="2299">
                  <a:solidFill>
                    <a:srgbClr val="000000"/>
                  </a:solidFill>
                  <a:latin typeface="Nunito"/>
                  <a:ea typeface="Nunito"/>
                  <a:cs typeface="Nunito"/>
                  <a:sym typeface="Nunito"/>
                </a:rPr>
                <a:t>100% novel (none in training set)</a:t>
              </a:r>
            </a:p>
            <a:p>
              <a:pPr algn="just" marL="496567" indent="-248284" lvl="1">
                <a:lnSpc>
                  <a:spcPts val="3219"/>
                </a:lnSpc>
                <a:buFont typeface="Arial"/>
                <a:buChar char="•"/>
              </a:pPr>
              <a:r>
                <a:rPr lang="en-US" sz="2299">
                  <a:solidFill>
                    <a:srgbClr val="000000"/>
                  </a:solidFill>
                  <a:latin typeface="Nunito"/>
                  <a:ea typeface="Nunito"/>
                  <a:cs typeface="Nunito"/>
                  <a:sym typeface="Nunito"/>
                </a:rPr>
                <a:t>Tanimoto similarity mostly 0.2–0.6 to ChEMBL, showing diverse novelty </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9FCF3"/>
        </a:solidFill>
      </p:bgPr>
    </p:bg>
    <p:spTree>
      <p:nvGrpSpPr>
        <p:cNvPr id="1" name=""/>
        <p:cNvGrpSpPr/>
        <p:nvPr/>
      </p:nvGrpSpPr>
      <p:grpSpPr>
        <a:xfrm>
          <a:off x="0" y="0"/>
          <a:ext cx="0" cy="0"/>
          <a:chOff x="0" y="0"/>
          <a:chExt cx="0" cy="0"/>
        </a:xfrm>
      </p:grpSpPr>
      <p:sp>
        <p:nvSpPr>
          <p:cNvPr name="Freeform 2" id="2"/>
          <p:cNvSpPr/>
          <p:nvPr/>
        </p:nvSpPr>
        <p:spPr>
          <a:xfrm flipH="false" flipV="false" rot="0">
            <a:off x="7784719" y="29332"/>
            <a:ext cx="10503281" cy="10223740"/>
          </a:xfrm>
          <a:custGeom>
            <a:avLst/>
            <a:gdLst/>
            <a:ahLst/>
            <a:cxnLst/>
            <a:rect r="r" b="b" t="t" l="l"/>
            <a:pathLst>
              <a:path h="10223740" w="10503281">
                <a:moveTo>
                  <a:pt x="0" y="0"/>
                </a:moveTo>
                <a:lnTo>
                  <a:pt x="10503281" y="0"/>
                </a:lnTo>
                <a:lnTo>
                  <a:pt x="10503281" y="10223740"/>
                </a:lnTo>
                <a:lnTo>
                  <a:pt x="0" y="10223740"/>
                </a:lnTo>
                <a:lnTo>
                  <a:pt x="0" y="0"/>
                </a:lnTo>
                <a:close/>
              </a:path>
            </a:pathLst>
          </a:custGeom>
          <a:blipFill>
            <a:blip r:embed="rId2"/>
            <a:stretch>
              <a:fillRect l="-894" t="0" r="-158" b="-2907"/>
            </a:stretch>
          </a:blipFill>
        </p:spPr>
      </p:sp>
      <p:grpSp>
        <p:nvGrpSpPr>
          <p:cNvPr name="Group 3" id="3"/>
          <p:cNvGrpSpPr/>
          <p:nvPr/>
        </p:nvGrpSpPr>
        <p:grpSpPr>
          <a:xfrm rot="0">
            <a:off x="0" y="29332"/>
            <a:ext cx="5565426" cy="10223740"/>
            <a:chOff x="0" y="0"/>
            <a:chExt cx="4198637" cy="7712936"/>
          </a:xfrm>
        </p:grpSpPr>
        <p:sp>
          <p:nvSpPr>
            <p:cNvPr name="Freeform 4" id="4"/>
            <p:cNvSpPr/>
            <p:nvPr/>
          </p:nvSpPr>
          <p:spPr>
            <a:xfrm flipH="false" flipV="false" rot="0">
              <a:off x="0" y="0"/>
              <a:ext cx="4198637" cy="7712936"/>
            </a:xfrm>
            <a:custGeom>
              <a:avLst/>
              <a:gdLst/>
              <a:ahLst/>
              <a:cxnLst/>
              <a:rect r="r" b="b" t="t" l="l"/>
              <a:pathLst>
                <a:path h="7712936" w="4198637">
                  <a:moveTo>
                    <a:pt x="41732" y="0"/>
                  </a:moveTo>
                  <a:lnTo>
                    <a:pt x="4156905" y="0"/>
                  </a:lnTo>
                  <a:cubicBezTo>
                    <a:pt x="4167973" y="0"/>
                    <a:pt x="4178588" y="4397"/>
                    <a:pt x="4186414" y="12223"/>
                  </a:cubicBezTo>
                  <a:cubicBezTo>
                    <a:pt x="4194240" y="20049"/>
                    <a:pt x="4198637" y="30664"/>
                    <a:pt x="4198637" y="41732"/>
                  </a:cubicBezTo>
                  <a:lnTo>
                    <a:pt x="4198637" y="7671204"/>
                  </a:lnTo>
                  <a:cubicBezTo>
                    <a:pt x="4198637" y="7682272"/>
                    <a:pt x="4194240" y="7692887"/>
                    <a:pt x="4186414" y="7700713"/>
                  </a:cubicBezTo>
                  <a:cubicBezTo>
                    <a:pt x="4178588" y="7708540"/>
                    <a:pt x="4167973" y="7712936"/>
                    <a:pt x="4156905" y="7712936"/>
                  </a:cubicBezTo>
                  <a:lnTo>
                    <a:pt x="41732" y="7712936"/>
                  </a:lnTo>
                  <a:cubicBezTo>
                    <a:pt x="30664" y="7712936"/>
                    <a:pt x="20049" y="7708540"/>
                    <a:pt x="12223" y="7700713"/>
                  </a:cubicBezTo>
                  <a:cubicBezTo>
                    <a:pt x="4397" y="7692887"/>
                    <a:pt x="0" y="7682272"/>
                    <a:pt x="0" y="7671204"/>
                  </a:cubicBezTo>
                  <a:lnTo>
                    <a:pt x="0" y="41732"/>
                  </a:lnTo>
                  <a:cubicBezTo>
                    <a:pt x="0" y="30664"/>
                    <a:pt x="4397" y="20049"/>
                    <a:pt x="12223" y="12223"/>
                  </a:cubicBezTo>
                  <a:cubicBezTo>
                    <a:pt x="20049" y="4397"/>
                    <a:pt x="30664" y="0"/>
                    <a:pt x="41732" y="0"/>
                  </a:cubicBezTo>
                  <a:close/>
                </a:path>
              </a:pathLst>
            </a:custGeom>
            <a:solidFill>
              <a:srgbClr val="EDC2C2"/>
            </a:solidFill>
            <a:ln cap="rnd">
              <a:noFill/>
              <a:prstDash val="sysDot"/>
              <a:round/>
            </a:ln>
          </p:spPr>
        </p:sp>
        <p:sp>
          <p:nvSpPr>
            <p:cNvPr name="TextBox 5" id="5"/>
            <p:cNvSpPr txBox="true"/>
            <p:nvPr/>
          </p:nvSpPr>
          <p:spPr>
            <a:xfrm>
              <a:off x="0" y="-38100"/>
              <a:ext cx="4198637" cy="7751036"/>
            </a:xfrm>
            <a:prstGeom prst="rect">
              <a:avLst/>
            </a:prstGeom>
          </p:spPr>
          <p:txBody>
            <a:bodyPr anchor="ctr" rtlCol="false" tIns="254000" lIns="254000" bIns="254000" rIns="254000"/>
            <a:lstStyle/>
            <a:p>
              <a:pPr algn="just">
                <a:lnSpc>
                  <a:spcPts val="3219"/>
                </a:lnSpc>
              </a:pPr>
              <a:r>
                <a:rPr lang="en-US" sz="2299">
                  <a:solidFill>
                    <a:srgbClr val="000000"/>
                  </a:solidFill>
                  <a:latin typeface="Nunito"/>
                  <a:ea typeface="Nunito"/>
                  <a:cs typeface="Nunito"/>
                  <a:sym typeface="Nunito"/>
                </a:rPr>
                <a:t>PaccMann model = Critic </a:t>
              </a:r>
            </a:p>
            <a:p>
              <a:pPr algn="just" marL="496567" indent="-248284" lvl="1">
                <a:lnSpc>
                  <a:spcPts val="3219"/>
                </a:lnSpc>
                <a:buFont typeface="Arial"/>
                <a:buChar char="•"/>
              </a:pPr>
              <a:r>
                <a:rPr lang="en-US" sz="2299">
                  <a:solidFill>
                    <a:srgbClr val="000000"/>
                  </a:solidFill>
                  <a:latin typeface="Nunito"/>
                  <a:ea typeface="Nunito"/>
                  <a:cs typeface="Nunito"/>
                  <a:sym typeface="Nunito"/>
                </a:rPr>
                <a:t>It’s a deep learning model that predicts the IC₅₀ (drug sensitivity) of a compound for a given cancer cell line.</a:t>
              </a:r>
            </a:p>
            <a:p>
              <a:pPr algn="just" marL="496567" indent="-248284" lvl="1">
                <a:lnSpc>
                  <a:spcPts val="3219"/>
                </a:lnSpc>
                <a:buFont typeface="Arial"/>
                <a:buChar char="•"/>
              </a:pPr>
              <a:r>
                <a:rPr lang="en-US" sz="2299">
                  <a:solidFill>
                    <a:srgbClr val="000000"/>
                  </a:solidFill>
                  <a:latin typeface="Nunito"/>
                  <a:ea typeface="Nunito"/>
                  <a:cs typeface="Nunito"/>
                  <a:sym typeface="Nunito"/>
                </a:rPr>
                <a:t>It takes the transcriptomic profile and the generated compound and evaluates how well this molecule might inhibit cancer cells.</a:t>
              </a:r>
            </a:p>
            <a:p>
              <a:pPr algn="just" marL="496567" indent="-248284" lvl="1">
                <a:lnSpc>
                  <a:spcPts val="3219"/>
                </a:lnSpc>
                <a:buFont typeface="Arial"/>
                <a:buChar char="•"/>
              </a:pPr>
              <a:r>
                <a:rPr lang="en-US" sz="2299">
                  <a:solidFill>
                    <a:srgbClr val="000000"/>
                  </a:solidFill>
                  <a:latin typeface="Nunito"/>
                  <a:ea typeface="Nunito"/>
                  <a:cs typeface="Nunito"/>
                  <a:sym typeface="Nunito"/>
                </a:rPr>
                <a:t>Output: A reward score (higher is better), based on predicted efficacy (e.g., high pIC₅₀).</a:t>
              </a:r>
            </a:p>
            <a:p>
              <a:pPr algn="just">
                <a:lnSpc>
                  <a:spcPts val="3219"/>
                </a:lnSpc>
              </a:pPr>
            </a:p>
            <a:p>
              <a:pPr algn="just">
                <a:lnSpc>
                  <a:spcPts val="3219"/>
                </a:lnSpc>
              </a:pPr>
              <a:r>
                <a:rPr lang="en-US" sz="2299">
                  <a:solidFill>
                    <a:srgbClr val="000000"/>
                  </a:solidFill>
                  <a:latin typeface="Nunito"/>
                  <a:ea typeface="Nunito"/>
                  <a:cs typeface="Nunito"/>
                  <a:sym typeface="Nunito"/>
                </a:rPr>
                <a:t> Reinforcement Loop (Outer Arrows)</a:t>
              </a:r>
            </a:p>
            <a:p>
              <a:pPr algn="just" marL="496567" indent="-248284" lvl="1">
                <a:lnSpc>
                  <a:spcPts val="3219"/>
                </a:lnSpc>
                <a:buFont typeface="Arial"/>
                <a:buChar char="•"/>
              </a:pPr>
              <a:r>
                <a:rPr lang="en-US" sz="2299">
                  <a:solidFill>
                    <a:srgbClr val="000000"/>
                  </a:solidFill>
                  <a:latin typeface="Nunito"/>
                  <a:ea typeface="Nunito"/>
                  <a:cs typeface="Nunito"/>
                  <a:sym typeface="Nunito"/>
                </a:rPr>
                <a:t>The reward from the critic is fed back to the agent.</a:t>
              </a:r>
            </a:p>
            <a:p>
              <a:pPr algn="just" marL="496567" indent="-248284" lvl="1">
                <a:lnSpc>
                  <a:spcPts val="3219"/>
                </a:lnSpc>
                <a:buFont typeface="Arial"/>
                <a:buChar char="•"/>
              </a:pPr>
              <a:r>
                <a:rPr lang="en-US" sz="2299">
                  <a:solidFill>
                    <a:srgbClr val="000000"/>
                  </a:solidFill>
                  <a:latin typeface="Nunito"/>
                  <a:ea typeface="Nunito"/>
                  <a:cs typeface="Nunito"/>
                  <a:sym typeface="Nunito"/>
                </a:rPr>
                <a:t>The agent learns to adjust how it generates molecules to maximize the reward.</a:t>
              </a:r>
            </a:p>
            <a:p>
              <a:pPr algn="just" marL="496567" indent="-248284" lvl="1">
                <a:lnSpc>
                  <a:spcPts val="3219"/>
                </a:lnSpc>
                <a:buFont typeface="Arial"/>
                <a:buChar char="•"/>
              </a:pPr>
              <a:r>
                <a:rPr lang="en-US" sz="2299">
                  <a:solidFill>
                    <a:srgbClr val="000000"/>
                  </a:solidFill>
                  <a:latin typeface="Nunito"/>
                  <a:ea typeface="Nunito"/>
                  <a:cs typeface="Nunito"/>
                  <a:sym typeface="Nunito"/>
                </a:rPr>
                <a:t>Over many iterations, it gets better at generating cancer-type-specific, effective compounds.</a:t>
              </a:r>
            </a:p>
            <a:p>
              <a:pPr algn="just">
                <a:lnSpc>
                  <a:spcPts val="321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661" t="0" r="-838" b="0"/>
            </a:stretch>
          </a:blipFill>
        </p:spPr>
      </p:sp>
      <p:sp>
        <p:nvSpPr>
          <p:cNvPr name="Freeform 3" id="3"/>
          <p:cNvSpPr/>
          <p:nvPr/>
        </p:nvSpPr>
        <p:spPr>
          <a:xfrm flipH="false" flipV="false" rot="0">
            <a:off x="6505948" y="0"/>
            <a:ext cx="12105589" cy="10097433"/>
          </a:xfrm>
          <a:custGeom>
            <a:avLst/>
            <a:gdLst/>
            <a:ahLst/>
            <a:cxnLst/>
            <a:rect r="r" b="b" t="t" l="l"/>
            <a:pathLst>
              <a:path h="10097433" w="12105589">
                <a:moveTo>
                  <a:pt x="0" y="0"/>
                </a:moveTo>
                <a:lnTo>
                  <a:pt x="12105588" y="0"/>
                </a:lnTo>
                <a:lnTo>
                  <a:pt x="12105588" y="10097433"/>
                </a:lnTo>
                <a:lnTo>
                  <a:pt x="0" y="10097433"/>
                </a:lnTo>
                <a:lnTo>
                  <a:pt x="0" y="0"/>
                </a:lnTo>
                <a:close/>
              </a:path>
            </a:pathLst>
          </a:custGeom>
          <a:blipFill>
            <a:blip r:embed="rId3"/>
            <a:stretch>
              <a:fillRect l="-2132" t="0" r="-2132" b="0"/>
            </a:stretch>
          </a:blipFill>
        </p:spPr>
      </p:sp>
      <p:grpSp>
        <p:nvGrpSpPr>
          <p:cNvPr name="Group 4" id="4"/>
          <p:cNvGrpSpPr/>
          <p:nvPr/>
        </p:nvGrpSpPr>
        <p:grpSpPr>
          <a:xfrm rot="0">
            <a:off x="0" y="0"/>
            <a:ext cx="6505948" cy="10633330"/>
            <a:chOff x="0" y="0"/>
            <a:chExt cx="1007942" cy="1647381"/>
          </a:xfrm>
        </p:grpSpPr>
        <p:sp>
          <p:nvSpPr>
            <p:cNvPr name="Freeform 5" id="5"/>
            <p:cNvSpPr/>
            <p:nvPr/>
          </p:nvSpPr>
          <p:spPr>
            <a:xfrm flipH="false" flipV="false" rot="0">
              <a:off x="0" y="0"/>
              <a:ext cx="1007942" cy="1647381"/>
            </a:xfrm>
            <a:custGeom>
              <a:avLst/>
              <a:gdLst/>
              <a:ahLst/>
              <a:cxnLst/>
              <a:rect r="r" b="b" t="t" l="l"/>
              <a:pathLst>
                <a:path h="1647381" w="1007942">
                  <a:moveTo>
                    <a:pt x="0" y="0"/>
                  </a:moveTo>
                  <a:lnTo>
                    <a:pt x="1007942" y="0"/>
                  </a:lnTo>
                  <a:lnTo>
                    <a:pt x="1007942" y="1647381"/>
                  </a:lnTo>
                  <a:lnTo>
                    <a:pt x="0" y="1647381"/>
                  </a:lnTo>
                  <a:close/>
                </a:path>
              </a:pathLst>
            </a:custGeom>
            <a:solidFill>
              <a:srgbClr val="EDC2C2"/>
            </a:solidFill>
          </p:spPr>
        </p:sp>
        <p:sp>
          <p:nvSpPr>
            <p:cNvPr name="TextBox 6" id="6"/>
            <p:cNvSpPr txBox="true"/>
            <p:nvPr/>
          </p:nvSpPr>
          <p:spPr>
            <a:xfrm>
              <a:off x="0" y="-38100"/>
              <a:ext cx="1007942" cy="1685481"/>
            </a:xfrm>
            <a:prstGeom prst="rect">
              <a:avLst/>
            </a:prstGeom>
          </p:spPr>
          <p:txBody>
            <a:bodyPr anchor="ctr" rtlCol="false" tIns="254000" lIns="254000" bIns="254000" rIns="254000"/>
            <a:lstStyle/>
            <a:p>
              <a:pPr algn="l">
                <a:lnSpc>
                  <a:spcPts val="3080"/>
                </a:lnSpc>
              </a:pPr>
              <a:r>
                <a:rPr lang="en-US" sz="2200">
                  <a:solidFill>
                    <a:srgbClr val="000000"/>
                  </a:solidFill>
                  <a:latin typeface="Nunito"/>
                  <a:ea typeface="Nunito"/>
                  <a:cs typeface="Nunito"/>
                  <a:sym typeface="Nunito"/>
                </a:rPr>
                <a:t>In all 4 cancer types, the red curve shifts rightward, meaning the model learned to generate more effective compounds.</a:t>
              </a:r>
            </a:p>
            <a:p>
              <a:pPr algn="l">
                <a:lnSpc>
                  <a:spcPts val="3080"/>
                </a:lnSpc>
              </a:pPr>
            </a:p>
            <a:p>
              <a:pPr algn="l" marL="474984" indent="-237492" lvl="1">
                <a:lnSpc>
                  <a:spcPts val="3080"/>
                </a:lnSpc>
                <a:buFont typeface="Arial"/>
                <a:buChar char="•"/>
              </a:pPr>
              <a:r>
                <a:rPr lang="en-US" sz="2200">
                  <a:solidFill>
                    <a:srgbClr val="000000"/>
                  </a:solidFill>
                  <a:latin typeface="Nunito"/>
                  <a:ea typeface="Nunito"/>
                  <a:cs typeface="Nunito"/>
                  <a:sym typeface="Nunito"/>
                </a:rPr>
                <a:t>Grey curve = baseline (unoptimized SVAE samples).</a:t>
              </a:r>
            </a:p>
            <a:p>
              <a:pPr algn="l" marL="474984" indent="-237492" lvl="1">
                <a:lnSpc>
                  <a:spcPts val="3080"/>
                </a:lnSpc>
                <a:buFont typeface="Arial"/>
                <a:buChar char="•"/>
              </a:pPr>
              <a:r>
                <a:rPr lang="en-US" sz="2200">
                  <a:solidFill>
                    <a:srgbClr val="000000"/>
                  </a:solidFill>
                  <a:latin typeface="Nunito"/>
                  <a:ea typeface="Nunito"/>
                  <a:cs typeface="Nunito"/>
                  <a:sym typeface="Nunito"/>
                </a:rPr>
                <a:t>Red curve = optimized model (after reinforcement learning)</a:t>
              </a:r>
            </a:p>
            <a:p>
              <a:pPr algn="l" marL="474984" indent="-237492" lvl="1">
                <a:lnSpc>
                  <a:spcPts val="3080"/>
                </a:lnSpc>
                <a:buFont typeface="Arial"/>
                <a:buChar char="•"/>
              </a:pPr>
            </a:p>
            <a:p>
              <a:pPr algn="l">
                <a:lnSpc>
                  <a:spcPts val="3080"/>
                </a:lnSpc>
              </a:pPr>
              <a:r>
                <a:rPr lang="en-US" sz="2200">
                  <a:solidFill>
                    <a:srgbClr val="000000"/>
                  </a:solidFill>
                  <a:latin typeface="Nunito"/>
                  <a:ea typeface="Nunito"/>
                  <a:cs typeface="Nunito"/>
                  <a:sym typeface="Nunito"/>
                </a:rPr>
                <a:t>some terms related to diagram</a:t>
              </a:r>
            </a:p>
            <a:p>
              <a:pPr algn="l" marL="474984" indent="-237492" lvl="1">
                <a:lnSpc>
                  <a:spcPts val="3080"/>
                </a:lnSpc>
                <a:buFont typeface="Arial"/>
                <a:buChar char="•"/>
              </a:pPr>
              <a:r>
                <a:rPr lang="en-US" sz="2200">
                  <a:solidFill>
                    <a:srgbClr val="000000"/>
                  </a:solidFill>
                  <a:latin typeface="Nunito"/>
                  <a:ea typeface="Nunito"/>
                  <a:cs typeface="Nunito"/>
                  <a:sym typeface="Nunito"/>
                </a:rPr>
                <a:t>QED (Quantitative Estimate of Drug-likeness) – higher is better</a:t>
              </a:r>
            </a:p>
            <a:p>
              <a:pPr algn="l" marL="474984" indent="-237492" lvl="1">
                <a:lnSpc>
                  <a:spcPts val="3080"/>
                </a:lnSpc>
                <a:buFont typeface="Arial"/>
                <a:buChar char="•"/>
              </a:pPr>
              <a:r>
                <a:rPr lang="en-US" sz="2200">
                  <a:solidFill>
                    <a:srgbClr val="000000"/>
                  </a:solidFill>
                  <a:latin typeface="Nunito"/>
                  <a:ea typeface="Nunito"/>
                  <a:cs typeface="Nunito"/>
                  <a:sym typeface="Nunito"/>
                </a:rPr>
                <a:t>ESOL (estimated solubility) – more negative = less soluble</a:t>
              </a:r>
            </a:p>
            <a:p>
              <a:pPr algn="l" marL="474984" indent="-237492" lvl="1">
                <a:lnSpc>
                  <a:spcPts val="3080"/>
                </a:lnSpc>
                <a:buFont typeface="Arial"/>
                <a:buChar char="•"/>
              </a:pPr>
              <a:r>
                <a:rPr lang="en-US" sz="2200">
                  <a:solidFill>
                    <a:srgbClr val="000000"/>
                  </a:solidFill>
                  <a:latin typeface="Nunito"/>
                  <a:ea typeface="Nunito"/>
                  <a:cs typeface="Nunito"/>
                  <a:sym typeface="Nunito"/>
                </a:rPr>
                <a:t>SCScore (synthetic complexity) – lower = easier to make</a:t>
              </a:r>
            </a:p>
            <a:p>
              <a:pPr algn="l" marL="474984" indent="-237492" lvl="1">
                <a:lnSpc>
                  <a:spcPts val="3080"/>
                </a:lnSpc>
                <a:buFont typeface="Arial"/>
                <a:buChar char="•"/>
              </a:pPr>
              <a:r>
                <a:rPr lang="en-US" sz="2200">
                  <a:solidFill>
                    <a:srgbClr val="000000"/>
                  </a:solidFill>
                  <a:latin typeface="Nunito"/>
                  <a:ea typeface="Nunito"/>
                  <a:cs typeface="Nunito"/>
                  <a:sym typeface="Nunito"/>
                </a:rPr>
                <a:t>Tanimoto similarity (τ) – how similar the new molecule is to this drug (0–1)</a:t>
              </a:r>
            </a:p>
            <a:p>
              <a:pPr algn="l">
                <a:lnSpc>
                  <a:spcPts val="3080"/>
                </a:lnSpc>
              </a:pPr>
              <a:r>
                <a:rPr lang="en-US" sz="2200" u="sng">
                  <a:solidFill>
                    <a:srgbClr val="000000"/>
                  </a:solidFill>
                  <a:latin typeface="Nunito"/>
                  <a:ea typeface="Nunito"/>
                  <a:cs typeface="Nunito"/>
                  <a:sym typeface="Nunito"/>
                </a:rPr>
                <a:t>profile specific</a:t>
              </a:r>
            </a:p>
            <a:p>
              <a:pPr algn="l">
                <a:lnSpc>
                  <a:spcPts val="3080"/>
                </a:lnSpc>
              </a:pPr>
              <a:r>
                <a:rPr lang="en-US" sz="2200">
                  <a:solidFill>
                    <a:srgbClr val="000000"/>
                  </a:solidFill>
                  <a:latin typeface="Nunito"/>
                  <a:ea typeface="Nunito"/>
                  <a:cs typeface="Nunito"/>
                  <a:sym typeface="Nunito"/>
                </a:rPr>
                <a:t>These are personalized molecules generated by the AI for a specific cell line using its transcriptomic profile</a:t>
              </a:r>
            </a:p>
            <a:p>
              <a:pPr algn="l">
                <a:lnSpc>
                  <a:spcPts val="3080"/>
                </a:lnSpc>
              </a:pPr>
              <a:r>
                <a:rPr lang="en-US" sz="2200" u="sng">
                  <a:solidFill>
                    <a:srgbClr val="000000"/>
                  </a:solidFill>
                  <a:latin typeface="Nunito"/>
                  <a:ea typeface="Nunito"/>
                  <a:cs typeface="Nunito"/>
                  <a:sym typeface="Nunito"/>
                </a:rPr>
                <a:t>site-specific</a:t>
              </a:r>
            </a:p>
            <a:p>
              <a:pPr algn="l">
                <a:lnSpc>
                  <a:spcPts val="3080"/>
                </a:lnSpc>
              </a:pPr>
              <a:r>
                <a:rPr lang="en-US" sz="2200">
                  <a:solidFill>
                    <a:srgbClr val="000000"/>
                  </a:solidFill>
                  <a:latin typeface="Nunito"/>
                  <a:ea typeface="Nunito"/>
                  <a:cs typeface="Nunito"/>
                  <a:sym typeface="Nunito"/>
                </a:rPr>
                <a:t>Good across a cancer type</a:t>
              </a:r>
            </a:p>
            <a:p>
              <a:pPr algn="l">
                <a:lnSpc>
                  <a:spcPts val="3080"/>
                </a:lnSpc>
              </a:pPr>
              <a:r>
                <a:rPr lang="en-US" sz="2200">
                  <a:solidFill>
                    <a:srgbClr val="000000"/>
                  </a:solidFill>
                  <a:latin typeface="Nunito"/>
                  <a:ea typeface="Nunito"/>
                  <a:cs typeface="Nunito"/>
                  <a:sym typeface="Nunito"/>
                </a:rPr>
                <a:t> No cell-specific transcriptome used</a:t>
              </a:r>
            </a:p>
            <a:p>
              <a:pPr algn="l">
                <a:lnSpc>
                  <a:spcPts val="3360"/>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9FCF3"/>
        </a:solidFill>
      </p:bgPr>
    </p:bg>
    <p:spTree>
      <p:nvGrpSpPr>
        <p:cNvPr id="1" name=""/>
        <p:cNvGrpSpPr/>
        <p:nvPr/>
      </p:nvGrpSpPr>
      <p:grpSpPr>
        <a:xfrm>
          <a:off x="0" y="0"/>
          <a:ext cx="0" cy="0"/>
          <a:chOff x="0" y="0"/>
          <a:chExt cx="0" cy="0"/>
        </a:xfrm>
      </p:grpSpPr>
      <p:sp>
        <p:nvSpPr>
          <p:cNvPr name="Freeform 2" id="2"/>
          <p:cNvSpPr/>
          <p:nvPr/>
        </p:nvSpPr>
        <p:spPr>
          <a:xfrm flipH="false" flipV="false" rot="0">
            <a:off x="1166898" y="568100"/>
            <a:ext cx="2799606" cy="5787299"/>
          </a:xfrm>
          <a:custGeom>
            <a:avLst/>
            <a:gdLst/>
            <a:ahLst/>
            <a:cxnLst/>
            <a:rect r="r" b="b" t="t" l="l"/>
            <a:pathLst>
              <a:path h="5787299" w="2799606">
                <a:moveTo>
                  <a:pt x="0" y="0"/>
                </a:moveTo>
                <a:lnTo>
                  <a:pt x="2799606" y="0"/>
                </a:lnTo>
                <a:lnTo>
                  <a:pt x="2799606" y="5787299"/>
                </a:lnTo>
                <a:lnTo>
                  <a:pt x="0" y="5787299"/>
                </a:lnTo>
                <a:lnTo>
                  <a:pt x="0" y="0"/>
                </a:lnTo>
                <a:close/>
              </a:path>
            </a:pathLst>
          </a:custGeom>
          <a:blipFill>
            <a:blip r:embed="rId2"/>
            <a:stretch>
              <a:fillRect l="0" t="0" r="0" b="0"/>
            </a:stretch>
          </a:blipFill>
        </p:spPr>
      </p:sp>
      <p:sp>
        <p:nvSpPr>
          <p:cNvPr name="TextBox 3" id="3"/>
          <p:cNvSpPr txBox="true"/>
          <p:nvPr/>
        </p:nvSpPr>
        <p:spPr>
          <a:xfrm rot="0">
            <a:off x="4760718" y="520475"/>
            <a:ext cx="13122858" cy="5551803"/>
          </a:xfrm>
          <a:prstGeom prst="rect">
            <a:avLst/>
          </a:prstGeom>
        </p:spPr>
        <p:txBody>
          <a:bodyPr anchor="t" rtlCol="false" tIns="0" lIns="0" bIns="0" rIns="0">
            <a:spAutoFit/>
          </a:bodyPr>
          <a:lstStyle/>
          <a:p>
            <a:pPr algn="l">
              <a:lnSpc>
                <a:spcPts val="4065"/>
              </a:lnSpc>
              <a:spcBef>
                <a:spcPct val="0"/>
              </a:spcBef>
            </a:pPr>
            <a:r>
              <a:rPr lang="en-US" sz="2903">
                <a:solidFill>
                  <a:srgbClr val="000000"/>
                </a:solidFill>
                <a:latin typeface="Nunito"/>
                <a:ea typeface="Nunito"/>
                <a:cs typeface="Nunito"/>
                <a:sym typeface="Nunito"/>
              </a:rPr>
              <a:t>The second column presents candidate compounds with a high predicted efficacy against a particular cell line that was not seen during training. The third column showcases generated compounds that were optimized to be effective against all cell line profiles of the given cancer type in each row. In the fourth column, we present an existing anticancer compound (approved against at least one type of cancer) that was in the top-3 neighborhood of the generated compound in the third column. The existing and generated compounds are compared in terms of Tanimoto structural similarity between RDKit fingerprints as well as three chemical scores crucial in drug design, namely druglikeness (QED, 0 worst, 1 best), synthetic complexity (SCS or SCScore, 1 best, 5 worst), and solubility (ESOL, given in M/L</a:t>
            </a:r>
          </a:p>
        </p:txBody>
      </p:sp>
      <p:sp>
        <p:nvSpPr>
          <p:cNvPr name="Freeform 4" id="4"/>
          <p:cNvSpPr/>
          <p:nvPr/>
        </p:nvSpPr>
        <p:spPr>
          <a:xfrm flipH="false" flipV="false" rot="-1204608">
            <a:off x="-6279759" y="3735639"/>
            <a:ext cx="11505544" cy="11045322"/>
          </a:xfrm>
          <a:custGeom>
            <a:avLst/>
            <a:gdLst/>
            <a:ahLst/>
            <a:cxnLst/>
            <a:rect r="r" b="b" t="t" l="l"/>
            <a:pathLst>
              <a:path h="11045322" w="11505544">
                <a:moveTo>
                  <a:pt x="0" y="0"/>
                </a:moveTo>
                <a:lnTo>
                  <a:pt x="11505544" y="0"/>
                </a:lnTo>
                <a:lnTo>
                  <a:pt x="11505544" y="11045322"/>
                </a:lnTo>
                <a:lnTo>
                  <a:pt x="0" y="11045322"/>
                </a:lnTo>
                <a:lnTo>
                  <a:pt x="0" y="0"/>
                </a:lnTo>
                <a:close/>
              </a:path>
            </a:pathLst>
          </a:custGeom>
          <a:blipFill>
            <a:blip r:embed="rId3"/>
            <a:stretch>
              <a:fillRect l="0" t="0" r="0" b="0"/>
            </a:stretch>
          </a:blipFill>
        </p:spPr>
      </p:sp>
      <p:sp>
        <p:nvSpPr>
          <p:cNvPr name="Freeform 5" id="5"/>
          <p:cNvSpPr/>
          <p:nvPr/>
        </p:nvSpPr>
        <p:spPr>
          <a:xfrm flipH="false" flipV="false" rot="9359285">
            <a:off x="13026447" y="4115925"/>
            <a:ext cx="12471866" cy="11972991"/>
          </a:xfrm>
          <a:custGeom>
            <a:avLst/>
            <a:gdLst/>
            <a:ahLst/>
            <a:cxnLst/>
            <a:rect r="r" b="b" t="t" l="l"/>
            <a:pathLst>
              <a:path h="11972991" w="12471866">
                <a:moveTo>
                  <a:pt x="0" y="0"/>
                </a:moveTo>
                <a:lnTo>
                  <a:pt x="12471865" y="0"/>
                </a:lnTo>
                <a:lnTo>
                  <a:pt x="12471865" y="11972991"/>
                </a:lnTo>
                <a:lnTo>
                  <a:pt x="0" y="11972991"/>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661" t="0" r="-838" b="0"/>
            </a:stretch>
          </a:blipFill>
        </p:spPr>
      </p:sp>
      <p:sp>
        <p:nvSpPr>
          <p:cNvPr name="Freeform 3" id="3"/>
          <p:cNvSpPr/>
          <p:nvPr/>
        </p:nvSpPr>
        <p:spPr>
          <a:xfrm flipH="false" flipV="false" rot="0">
            <a:off x="3783964" y="2068179"/>
            <a:ext cx="10720072" cy="6150641"/>
          </a:xfrm>
          <a:custGeom>
            <a:avLst/>
            <a:gdLst/>
            <a:ahLst/>
            <a:cxnLst/>
            <a:rect r="r" b="b" t="t" l="l"/>
            <a:pathLst>
              <a:path h="6150641" w="10720072">
                <a:moveTo>
                  <a:pt x="0" y="0"/>
                </a:moveTo>
                <a:lnTo>
                  <a:pt x="10720072" y="0"/>
                </a:lnTo>
                <a:lnTo>
                  <a:pt x="10720072" y="6150642"/>
                </a:lnTo>
                <a:lnTo>
                  <a:pt x="0" y="6150642"/>
                </a:lnTo>
                <a:lnTo>
                  <a:pt x="0" y="0"/>
                </a:lnTo>
                <a:close/>
              </a:path>
            </a:pathLst>
          </a:custGeom>
          <a:blipFill>
            <a:blip r:embed="rId3"/>
            <a:stretch>
              <a:fillRect l="0" t="0" r="0" b="0"/>
            </a:stretch>
          </a:blipFill>
        </p:spPr>
      </p:sp>
      <p:grpSp>
        <p:nvGrpSpPr>
          <p:cNvPr name="Group 4" id="4"/>
          <p:cNvGrpSpPr/>
          <p:nvPr/>
        </p:nvGrpSpPr>
        <p:grpSpPr>
          <a:xfrm rot="0">
            <a:off x="4857441" y="4109817"/>
            <a:ext cx="8573119" cy="2067366"/>
            <a:chOff x="0" y="0"/>
            <a:chExt cx="11430825" cy="2756488"/>
          </a:xfrm>
        </p:grpSpPr>
        <p:sp>
          <p:nvSpPr>
            <p:cNvPr name="TextBox 5" id="5"/>
            <p:cNvSpPr txBox="true"/>
            <p:nvPr/>
          </p:nvSpPr>
          <p:spPr>
            <a:xfrm rot="0">
              <a:off x="0" y="-9525"/>
              <a:ext cx="11430825" cy="1838325"/>
            </a:xfrm>
            <a:prstGeom prst="rect">
              <a:avLst/>
            </a:prstGeom>
          </p:spPr>
          <p:txBody>
            <a:bodyPr anchor="t" rtlCol="false" tIns="0" lIns="0" bIns="0" rIns="0">
              <a:spAutoFit/>
            </a:bodyPr>
            <a:lstStyle/>
            <a:p>
              <a:pPr algn="ctr">
                <a:lnSpc>
                  <a:spcPts val="10800"/>
                </a:lnSpc>
              </a:pPr>
              <a:r>
                <a:rPr lang="en-US" sz="9000">
                  <a:solidFill>
                    <a:srgbClr val="000000"/>
                  </a:solidFill>
                  <a:latin typeface="Kollektif"/>
                  <a:ea typeface="Kollektif"/>
                  <a:cs typeface="Kollektif"/>
                  <a:sym typeface="Kollektif"/>
                </a:rPr>
                <a:t>Thank you!</a:t>
              </a:r>
            </a:p>
          </p:txBody>
        </p:sp>
        <p:sp>
          <p:nvSpPr>
            <p:cNvPr name="TextBox 6" id="6"/>
            <p:cNvSpPr txBox="true"/>
            <p:nvPr/>
          </p:nvSpPr>
          <p:spPr>
            <a:xfrm rot="0">
              <a:off x="0" y="2165727"/>
              <a:ext cx="11430825" cy="590762"/>
            </a:xfrm>
            <a:prstGeom prst="rect">
              <a:avLst/>
            </a:prstGeom>
          </p:spPr>
          <p:txBody>
            <a:bodyPr anchor="t" rtlCol="false" tIns="0" lIns="0" bIns="0" rIns="0">
              <a:spAutoFit/>
            </a:bodyPr>
            <a:lstStyle/>
            <a:p>
              <a:pPr algn="ctr">
                <a:lnSpc>
                  <a:spcPts val="363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DAGqNO1kuqs</dc:identifier>
  <dcterms:modified xsi:type="dcterms:W3CDTF">2011-08-01T06:04:30Z</dcterms:modified>
  <cp:revision>1</cp:revision>
  <dc:title>Pink Professional Gradients Conference Research Education Presentation</dc:title>
</cp:coreProperties>
</file>

<file path=docProps/thumbnail.jpeg>
</file>